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6" r:id="rId3"/>
    <p:sldId id="277" r:id="rId4"/>
    <p:sldId id="279" r:id="rId5"/>
    <p:sldId id="296" r:id="rId6"/>
    <p:sldId id="302" r:id="rId7"/>
    <p:sldId id="280" r:id="rId8"/>
    <p:sldId id="281" r:id="rId9"/>
    <p:sldId id="287" r:id="rId10"/>
    <p:sldId id="295" r:id="rId11"/>
    <p:sldId id="298" r:id="rId12"/>
    <p:sldId id="297" r:id="rId13"/>
    <p:sldId id="301" r:id="rId14"/>
    <p:sldId id="289" r:id="rId15"/>
    <p:sldId id="290" r:id="rId16"/>
    <p:sldId id="291" r:id="rId17"/>
    <p:sldId id="283" r:id="rId18"/>
    <p:sldId id="299" r:id="rId19"/>
    <p:sldId id="292" r:id="rId20"/>
    <p:sldId id="300" r:id="rId21"/>
    <p:sldId id="285" r:id="rId2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800"/>
    <a:srgbClr val="B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B22180-7F63-0F73-45F0-A19AF028FA35}" v="422" dt="2020-05-07T01:40:42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Infecções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A3-4E63-BCFF-1CA25D57F21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5F-438E-AD2E-C1D509CFDE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A3-4E63-BCFF-1CA25D57F21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A3-4E63-BCFF-1CA25D57F2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Temperatura e umidade</c:v>
                </c:pt>
                <c:pt idx="1">
                  <c:v>Outros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F-438E-AD2E-C1D509CFDE5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07/05/2020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07/05/2020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872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130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7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598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30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705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01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230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2869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42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095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49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51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4873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64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45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07/05/2020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.com.br/noticias/dino/ambiente-hospitalar-precisa-de-temperatura-e-umidade-controlada,dc2534c559c252888c6117f1eaf60478hh7tscsi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2" y="3376460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SPRINT 2</a:t>
            </a:r>
            <a:br>
              <a:rPr lang="pt-BR" dirty="0">
                <a:solidFill>
                  <a:schemeClr val="accent4"/>
                </a:solidFill>
              </a:rPr>
            </a:br>
            <a:r>
              <a:rPr lang="pt-BR" sz="4000" dirty="0"/>
              <a:t>Sensor Vital</a:t>
            </a:r>
            <a:endParaRPr lang="pt-BR" dirty="0"/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29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706801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EF09428-71CD-4A4D-9DCC-302B5A2D7545}"/>
              </a:ext>
            </a:extLst>
          </p:cNvPr>
          <p:cNvSpPr/>
          <p:nvPr/>
        </p:nvSpPr>
        <p:spPr>
          <a:xfrm>
            <a:off x="146987" y="49384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01201126 João Vitor Valera 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01201063 Natã Lino do Nascimento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01201111 Victor Samir Batista de Barros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01201056 Marcelo Whitehead </a:t>
            </a:r>
            <a:r>
              <a:rPr lang="pt-BR" dirty="0" err="1">
                <a:solidFill>
                  <a:schemeClr val="bg1"/>
                </a:solidFill>
              </a:rPr>
              <a:t>Cacace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01201026 Felipe Paiva De Araújo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01201085 Raphael Cassio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Login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70DE85-FB90-4FF2-BC7A-F157CD64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40" y="2031936"/>
            <a:ext cx="9253056" cy="46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Cadastro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071449"/>
            <a:ext cx="9509760" cy="45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73241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 err="1">
                <a:latin typeface="+mj-lt"/>
              </a:rPr>
              <a:t>Dashboard</a:t>
            </a:r>
            <a:endParaRPr lang="pt-BR" b="1" dirty="0"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84" y="2088859"/>
            <a:ext cx="8344450" cy="46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881677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Especificação do </a:t>
            </a:r>
            <a:r>
              <a:rPr lang="pt-BR" b="1" dirty="0" err="1">
                <a:latin typeface="+mj-lt"/>
              </a:rPr>
              <a:t>Analytics</a:t>
            </a:r>
            <a:endParaRPr lang="pt-BR" b="1" dirty="0">
              <a:latin typeface="+mj-lt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2FF817-28C9-4ABE-92AE-D47A7CC9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65" y="1816216"/>
            <a:ext cx="4595070" cy="1248835"/>
          </a:xfrm>
          <a:prstGeom prst="rect">
            <a:avLst/>
          </a:prstGeom>
        </p:spPr>
      </p:pic>
      <p:graphicFrame>
        <p:nvGraphicFramePr>
          <p:cNvPr id="2" name="Tabela 4">
            <a:extLst>
              <a:ext uri="{FF2B5EF4-FFF2-40B4-BE49-F238E27FC236}">
                <a16:creationId xmlns:a16="http://schemas.microsoft.com/office/drawing/2014/main" id="{9018D6EE-6D39-445F-9954-DCA965D0C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38493"/>
              </p:ext>
            </p:extLst>
          </p:nvPr>
        </p:nvGraphicFramePr>
        <p:xfrm>
          <a:off x="77599" y="3429000"/>
          <a:ext cx="6091196" cy="2276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2799">
                  <a:extLst>
                    <a:ext uri="{9D8B030D-6E8A-4147-A177-3AD203B41FA5}">
                      <a16:colId xmlns:a16="http://schemas.microsoft.com/office/drawing/2014/main" val="2456448221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341530856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536150105"/>
                    </a:ext>
                  </a:extLst>
                </a:gridCol>
                <a:gridCol w="1522799">
                  <a:extLst>
                    <a:ext uri="{9D8B030D-6E8A-4147-A177-3AD203B41FA5}">
                      <a16:colId xmlns:a16="http://schemas.microsoft.com/office/drawing/2014/main" val="242883576"/>
                    </a:ext>
                  </a:extLst>
                </a:gridCol>
              </a:tblGrid>
              <a:tr h="3840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Sensor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627936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22,6 / 45%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95281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25,0 / 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31140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25,0 / 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25,6 / 46,6%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058701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22,0 / 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22,3 / 53%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350239"/>
                  </a:ext>
                </a:extLst>
              </a:tr>
              <a:tr h="37854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23,0 /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24,0 /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23,6 / 56,6%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83242"/>
                  </a:ext>
                </a:extLst>
              </a:tr>
            </a:tbl>
          </a:graphicData>
        </a:graphic>
      </p:graphicFrame>
      <p:graphicFrame>
        <p:nvGraphicFramePr>
          <p:cNvPr id="10" name="Tabela 11">
            <a:extLst>
              <a:ext uri="{FF2B5EF4-FFF2-40B4-BE49-F238E27FC236}">
                <a16:creationId xmlns:a16="http://schemas.microsoft.com/office/drawing/2014/main" id="{71E7E54F-3B55-4131-B657-414673935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915600"/>
              </p:ext>
            </p:extLst>
          </p:nvPr>
        </p:nvGraphicFramePr>
        <p:xfrm>
          <a:off x="6889926" y="3334793"/>
          <a:ext cx="448809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16655">
                  <a:extLst>
                    <a:ext uri="{9D8B030D-6E8A-4147-A177-3AD203B41FA5}">
                      <a16:colId xmlns:a16="http://schemas.microsoft.com/office/drawing/2014/main" val="2947828216"/>
                    </a:ext>
                  </a:extLst>
                </a:gridCol>
                <a:gridCol w="1571791">
                  <a:extLst>
                    <a:ext uri="{9D8B030D-6E8A-4147-A177-3AD203B41FA5}">
                      <a16:colId xmlns:a16="http://schemas.microsoft.com/office/drawing/2014/main" val="2034528365"/>
                    </a:ext>
                  </a:extLst>
                </a:gridCol>
                <a:gridCol w="1699644">
                  <a:extLst>
                    <a:ext uri="{9D8B030D-6E8A-4147-A177-3AD203B41FA5}">
                      <a16:colId xmlns:a16="http://schemas.microsoft.com/office/drawing/2014/main" val="293554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1º Quartil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3º Quartil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66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22,3 / 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23,62 / 52,24%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25,6 / 46,6%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555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7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Simulador</a:t>
            </a:r>
          </a:p>
        </p:txBody>
      </p:sp>
      <p:pic>
        <p:nvPicPr>
          <p:cNvPr id="3" name="Picture 3" descr="A picture containing screen, room&#10;&#10;Description generated with very high confidence">
            <a:extLst>
              <a:ext uri="{FF2B5EF4-FFF2-40B4-BE49-F238E27FC236}">
                <a16:creationId xmlns:a16="http://schemas.microsoft.com/office/drawing/2014/main" id="{6BA53540-50A3-4725-905A-91602ACC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38" y="2658041"/>
            <a:ext cx="7306339" cy="2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Modelagem de dados</a:t>
            </a:r>
          </a:p>
        </p:txBody>
      </p:sp>
      <p:pic>
        <p:nvPicPr>
          <p:cNvPr id="3" name="Picture 3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87142BEC-F4A6-479C-8DA1-660A1C51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9" y="2763399"/>
            <a:ext cx="10336616" cy="24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8499232-72CC-4A1B-A6D3-182C2131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61801"/>
            <a:ext cx="556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BACKLOG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28600" y="2507384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Dividimos em desejável, essencial e importante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76716"/>
            <a:ext cx="10424024" cy="38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PLANILHA DE RISCO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BA019-E944-43E3-9EB7-C5EDEF897408}"/>
              </a:ext>
            </a:extLst>
          </p:cNvPr>
          <p:cNvSpPr txBox="1"/>
          <p:nvPr/>
        </p:nvSpPr>
        <p:spPr>
          <a:xfrm>
            <a:off x="291762" y="2322718"/>
            <a:ext cx="491051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Organizamos uma tabela com possíveis riscos</a:t>
            </a:r>
            <a:endParaRPr lang="pt-BR" b="1" dirty="0">
              <a:cs typeface="Segoe U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138C5A-C6B9-441D-8A33-209315D8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19" y="2692050"/>
            <a:ext cx="10035362" cy="36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9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Ferramentas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5F684D-CA6E-4A6D-B476-1A9E1D8C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229" y="2521678"/>
            <a:ext cx="4533466" cy="4278724"/>
          </a:xfrm>
          <a:prstGeom prst="rect">
            <a:avLst/>
          </a:prstGeom>
        </p:spPr>
      </p:pic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33AE6983-0776-4A66-AA7D-31802009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1" y="1708285"/>
            <a:ext cx="848599" cy="84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GITHUB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1875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MEISTERTASK</a:t>
            </a:r>
          </a:p>
        </p:txBody>
      </p:sp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368F6A7-BD5A-48FD-B494-9B043EAB4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728882"/>
            <a:ext cx="5640571" cy="38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o 30" descr="Ícones de gráfico de barras e de gráfico de linh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v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33" name="Forma Liv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4" name="Forma Livre 1676" descr="Ícone de caixa de seleção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5" name="Forma Livre 4665" descr="Ícone de gráfico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39" name="Grupo 38" descr="Ícone de engrenagen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v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A84058-25A5-4740-A8F6-BFB2C6E2ABE0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Contexto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8654D1-8362-47AB-8EBC-B97E14DA130F}"/>
              </a:ext>
            </a:extLst>
          </p:cNvPr>
          <p:cNvSpPr txBox="1"/>
          <p:nvPr/>
        </p:nvSpPr>
        <p:spPr>
          <a:xfrm>
            <a:off x="450463" y="2489948"/>
            <a:ext cx="378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Temperatura e umidade hospitalar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40B0F5A-86F2-4BB9-A3D7-E97FF62CE920}"/>
              </a:ext>
            </a:extLst>
          </p:cNvPr>
          <p:cNvSpPr/>
          <p:nvPr/>
        </p:nvSpPr>
        <p:spPr>
          <a:xfrm>
            <a:off x="911857" y="6390501"/>
            <a:ext cx="11837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https://www.terra.com.br/noticias/dino/ambiente-hospitalar-precisa-de-temperatura-e-umidade-controlada,dc2534c559c252888c6117f1eaf60478hh7tscsi.html</a:t>
            </a:r>
            <a:endParaRPr lang="pt-B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Gráfico 5" descr="Dedo indicador apontando para a direita">
            <a:extLst>
              <a:ext uri="{FF2B5EF4-FFF2-40B4-BE49-F238E27FC236}">
                <a16:creationId xmlns:a16="http://schemas.microsoft.com/office/drawing/2014/main" id="{A63E764C-E031-4EC5-B6B4-54ABA6C18C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356050-B1CE-417B-B905-AA640A661DE7}"/>
              </a:ext>
            </a:extLst>
          </p:cNvPr>
          <p:cNvSpPr txBox="1"/>
          <p:nvPr/>
        </p:nvSpPr>
        <p:spPr>
          <a:xfrm>
            <a:off x="315699" y="3754078"/>
            <a:ext cx="46054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“Uma das questões que mais preocupam autoridades dos setores de saúde, com certeza é a infecção hospitalar.  Estima-se que no Brasil esse problema atinja 10% dos pacientes. </a:t>
            </a:r>
          </a:p>
          <a:p>
            <a:pPr algn="ctr"/>
            <a:r>
              <a:rPr lang="pt-BR" sz="1600" dirty="0"/>
              <a:t>As infecções são de origem bacteriana e o ambiente pode ser apontado como um dos responsáveis pela maioria dos casos</a:t>
            </a:r>
            <a:r>
              <a:rPr lang="pt-BR" dirty="0"/>
              <a:t>.”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8BD64591-A20A-4EB2-B790-4F0FF2F86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76800"/>
              </p:ext>
            </p:extLst>
          </p:nvPr>
        </p:nvGraphicFramePr>
        <p:xfrm>
          <a:off x="7571123" y="2103447"/>
          <a:ext cx="4328719" cy="332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</a:rPr>
              <a:t>EM BREVE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4A3FAC-B14F-42F9-8979-7803F77D5CC0}"/>
              </a:ext>
            </a:extLst>
          </p:cNvPr>
          <p:cNvSpPr txBox="1"/>
          <p:nvPr/>
        </p:nvSpPr>
        <p:spPr>
          <a:xfrm>
            <a:off x="1283515" y="2372218"/>
            <a:ext cx="139653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FARMÁCIA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F71E6-C9E1-4051-93D2-034807CAD828}"/>
              </a:ext>
            </a:extLst>
          </p:cNvPr>
          <p:cNvSpPr txBox="1"/>
          <p:nvPr/>
        </p:nvSpPr>
        <p:spPr>
          <a:xfrm>
            <a:off x="8684751" y="2373622"/>
            <a:ext cx="246253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>
                <a:latin typeface="+mj-lt"/>
              </a:rPr>
              <a:t>AR CONDICIONADO</a:t>
            </a:r>
            <a:endParaRPr lang="en-US" dirty="0"/>
          </a:p>
        </p:txBody>
      </p:sp>
      <p:pic>
        <p:nvPicPr>
          <p:cNvPr id="9" name="Picture 9" descr="A picture containing white, sitting, black, table&#10;&#10;Description generated with very high confidence">
            <a:extLst>
              <a:ext uri="{FF2B5EF4-FFF2-40B4-BE49-F238E27FC236}">
                <a16:creationId xmlns:a16="http://schemas.microsoft.com/office/drawing/2014/main" id="{8399F643-DEA6-4F54-8AC9-42340536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52" y="2083983"/>
            <a:ext cx="4506432" cy="4506432"/>
          </a:xfrm>
          <a:prstGeom prst="rect">
            <a:avLst/>
          </a:prstGeom>
        </p:spPr>
      </p:pic>
      <p:pic>
        <p:nvPicPr>
          <p:cNvPr id="13" name="Picture 14" descr="A picture containing indoor, cabinet, sitting, front&#10;&#10;Description generated with very high confidence">
            <a:extLst>
              <a:ext uri="{FF2B5EF4-FFF2-40B4-BE49-F238E27FC236}">
                <a16:creationId xmlns:a16="http://schemas.microsoft.com/office/drawing/2014/main" id="{37BCCE5C-5536-4FE0-ABAB-55B2AB10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26" y="2824716"/>
            <a:ext cx="4550734" cy="30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2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rgbClr val="29D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a Livre 4197" descr="Ícone de carrinho de compras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7" name="Forma Livre 4344" descr="Ícone de chave inglesa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58" name="Grupo 57" descr="Ícone de dinheiro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a Liv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0" name="Forma Liv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1" name="Forma Liv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2" name="Forma Liv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3" name="Forma Liv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4" name="Forma Liv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5" name="Forma Liv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6" name="Forma Liv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grpSp>
        <p:nvGrpSpPr>
          <p:cNvPr id="67" name="Grupo 66" descr="Ícone de ábaco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a Liv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9" name="Forma Liv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0" name="Forma Liv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1" name="Forma Liv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72" name="Forma Livre 2319" descr="Ícone de folha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2CC202C-6C61-4FB4-B168-158EEB2C0156}"/>
              </a:ext>
            </a:extLst>
          </p:cNvPr>
          <p:cNvSpPr/>
          <p:nvPr/>
        </p:nvSpPr>
        <p:spPr>
          <a:xfrm>
            <a:off x="3612243" y="1187695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Problema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60E2DF-8A42-4879-8E8E-0F165AE5B094}"/>
              </a:ext>
            </a:extLst>
          </p:cNvPr>
          <p:cNvSpPr txBox="1"/>
          <p:nvPr/>
        </p:nvSpPr>
        <p:spPr>
          <a:xfrm>
            <a:off x="512071" y="2449526"/>
            <a:ext cx="7172156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Segoe UI Light"/>
              </a:rPr>
              <a:t>Esses casos de infecção tem o grande vilão a temperatura e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Máquinas quebrando por conta da temperatura e umidade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Exames contendo alterações   </a:t>
            </a:r>
          </a:p>
        </p:txBody>
      </p:sp>
      <p:pic>
        <p:nvPicPr>
          <p:cNvPr id="40" name="Gráfico 39" descr="Dedo indicador apontando para a direita">
            <a:extLst>
              <a:ext uri="{FF2B5EF4-FFF2-40B4-BE49-F238E27FC236}">
                <a16:creationId xmlns:a16="http://schemas.microsoft.com/office/drawing/2014/main" id="{525F3606-E8BF-4AB0-A1EE-04CF5C621C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695" y="6238880"/>
            <a:ext cx="715162" cy="7151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BAE0447-578C-47CC-8F24-403BBF09A251}"/>
              </a:ext>
            </a:extLst>
          </p:cNvPr>
          <p:cNvSpPr/>
          <p:nvPr/>
        </p:nvSpPr>
        <p:spPr>
          <a:xfrm>
            <a:off x="911857" y="6390501"/>
            <a:ext cx="10938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3">
                    <a:lumMod val="50000"/>
                  </a:schemeClr>
                </a:solidFill>
              </a:rPr>
              <a:t>https://blog.arkmeds.com/2018/04/05/a-importancia-da-cadeia-do-frio-em-ambientes-hospitalares/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768E8E0-67B0-4E6F-9328-37064F728348}"/>
              </a:ext>
            </a:extLst>
          </p:cNvPr>
          <p:cNvGrpSpPr/>
          <p:nvPr/>
        </p:nvGrpSpPr>
        <p:grpSpPr>
          <a:xfrm>
            <a:off x="498718" y="2095257"/>
            <a:ext cx="11237479" cy="4523657"/>
            <a:chOff x="-70645" y="864459"/>
            <a:chExt cx="11461387" cy="487648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3477B008-8CB9-4255-B619-64CDDE5D17D5}"/>
                </a:ext>
              </a:extLst>
            </p:cNvPr>
            <p:cNvGrpSpPr/>
            <p:nvPr/>
          </p:nvGrpSpPr>
          <p:grpSpPr>
            <a:xfrm>
              <a:off x="0" y="1470389"/>
              <a:ext cx="2389087" cy="2675667"/>
              <a:chOff x="0" y="2310143"/>
              <a:chExt cx="2389087" cy="2675667"/>
            </a:xfrm>
          </p:grpSpPr>
          <p:pic>
            <p:nvPicPr>
              <p:cNvPr id="35" name="Imagem 34">
                <a:extLst>
                  <a:ext uri="{FF2B5EF4-FFF2-40B4-BE49-F238E27FC236}">
                    <a16:creationId xmlns:a16="http://schemas.microsoft.com/office/drawing/2014/main" id="{42B888D8-5B21-4648-BFEC-3EFA0C05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63" y="2506775"/>
                <a:ext cx="2113324" cy="2479035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B91724F8-5DC9-49AD-80E8-5284FAE3D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16" b="92194" l="9781" r="94941">
                            <a14:foregroundMark x1="30017" y1="86498" x2="30017" y2="86498"/>
                            <a14:foregroundMark x1="30354" y1="92616" x2="30354" y2="92616"/>
                            <a14:foregroundMark x1="92917" y1="38186" x2="92917" y2="38186"/>
                            <a14:foregroundMark x1="94941" y1="38186" x2="94941" y2="381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3937" y="2310143"/>
                <a:ext cx="730320" cy="583763"/>
              </a:xfrm>
              <a:prstGeom prst="rect">
                <a:avLst/>
              </a:prstGeom>
            </p:spPr>
          </p:pic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1E25A4BF-A2DC-4CA9-9157-D37223527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6" b="95354" l="8484" r="93141">
                            <a14:foregroundMark x1="8484" y1="62389" x2="8484" y2="62389"/>
                            <a14:foregroundMark x1="37004" y1="55088" x2="37004" y2="55088"/>
                            <a14:foregroundMark x1="39350" y1="36947" x2="39350" y2="36947"/>
                            <a14:foregroundMark x1="87726" y1="30531" x2="87726" y2="30531"/>
                            <a14:foregroundMark x1="73466" y1="88938" x2="73466" y2="88938"/>
                            <a14:foregroundMark x1="25993" y1="90044" x2="25993" y2="90044"/>
                            <a14:foregroundMark x1="93141" y1="75221" x2="93141" y2="75221"/>
                            <a14:foregroundMark x1="27617" y1="94248" x2="27617" y2="94248"/>
                            <a14:foregroundMark x1="77437" y1="95354" x2="77437" y2="95354"/>
                            <a14:foregroundMark x1="22744" y1="94248" x2="22744" y2="942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394505"/>
                <a:ext cx="651947" cy="485404"/>
              </a:xfrm>
              <a:prstGeom prst="rect">
                <a:avLst/>
              </a:prstGeom>
            </p:spPr>
          </p:pic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8789321-C560-4D95-8ADE-5E6E58060A11}"/>
                </a:ext>
              </a:extLst>
            </p:cNvPr>
            <p:cNvSpPr txBox="1"/>
            <p:nvPr/>
          </p:nvSpPr>
          <p:spPr>
            <a:xfrm flipH="1">
              <a:off x="-70645" y="3986617"/>
              <a:ext cx="3120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Bahnschrift Light" panose="020B0502040204020203" pitchFamily="34" charset="0"/>
                </a:rPr>
                <a:t>Dentro do seu hospital nossos sensores ficarão instalados em diferentes locais.</a:t>
              </a: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9C814D0-5EFD-435D-BB30-F9D38C14EEE2}"/>
                </a:ext>
              </a:extLst>
            </p:cNvPr>
            <p:cNvGrpSpPr/>
            <p:nvPr/>
          </p:nvGrpSpPr>
          <p:grpSpPr>
            <a:xfrm>
              <a:off x="2252883" y="864459"/>
              <a:ext cx="9137859" cy="4876485"/>
              <a:chOff x="2252883" y="864459"/>
              <a:chExt cx="9137859" cy="4876485"/>
            </a:xfrm>
          </p:grpSpPr>
          <p:sp>
            <p:nvSpPr>
              <p:cNvPr id="23" name="AutoShape 6" descr="Free icon &quot;Hospital icon&quot;">
                <a:extLst>
                  <a:ext uri="{FF2B5EF4-FFF2-40B4-BE49-F238E27FC236}">
                    <a16:creationId xmlns:a16="http://schemas.microsoft.com/office/drawing/2014/main" id="{4A7563B5-6680-4269-AF69-A60802A35D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1679510" cy="1679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39B77600-9FBA-4FD9-BBBF-71EB54B1DC46}"/>
                  </a:ext>
                </a:extLst>
              </p:cNvPr>
              <p:cNvGrpSpPr/>
              <p:nvPr/>
            </p:nvGrpSpPr>
            <p:grpSpPr>
              <a:xfrm>
                <a:off x="6450183" y="1035976"/>
                <a:ext cx="1375925" cy="1262089"/>
                <a:chOff x="6247185" y="573214"/>
                <a:chExt cx="1375925" cy="1262089"/>
              </a:xfrm>
            </p:grpSpPr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753FA6C0-883C-4561-A0B7-3BC0DD71A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098" b="94902" l="5755" r="94245">
                              <a14:foregroundMark x1="17446" y1="66275" x2="25360" y2="66275"/>
                              <a14:foregroundMark x1="51079" y1="73333" x2="51079" y2="73333"/>
                              <a14:foregroundMark x1="8094" y1="40588" x2="7194" y2="62745"/>
                              <a14:foregroundMark x1="94424" y1="27059" x2="94604" y2="56471"/>
                              <a14:foregroundMark x1="73921" y1="82549" x2="19784" y2="81373"/>
                              <a14:foregroundMark x1="58633" y1="85882" x2="64568" y2="94118"/>
                              <a14:foregroundMark x1="51344" y1="91388" x2="54496" y2="93529"/>
                              <a14:foregroundMark x1="42086" y1="85098" x2="44966" y2="87055"/>
                              <a14:foregroundMark x1="40468" y1="90000" x2="35072" y2="95098"/>
                              <a14:foregroundMark x1="75899" y1="82353" x2="92086" y2="81373"/>
                              <a14:foregroundMark x1="93705" y1="60196" x2="93532" y2="82447"/>
                              <a14:foregroundMark x1="94065" y1="13333" x2="94065" y2="25294"/>
                              <a14:foregroundMark x1="6295" y1="11765" x2="6115" y2="80392"/>
                              <a14:foregroundMark x1="7554" y1="6471" x2="39209" y2="5490"/>
                              <a14:foregroundMark x1="39209" y1="5490" x2="49820" y2="5490"/>
                              <a14:foregroundMark x1="54317" y1="5098" x2="71403" y2="5882"/>
                              <a14:foregroundMark x1="71403" y1="5882" x2="87770" y2="5098"/>
                              <a14:foregroundMark x1="87770" y1="5098" x2="89928" y2="6078"/>
                              <a14:foregroundMark x1="34712" y1="66667" x2="51799" y2="65098"/>
                              <a14:foregroundMark x1="51799" y1="65098" x2="71583" y2="65294"/>
                              <a14:foregroundMark x1="77152" y1="67357" x2="89029" y2="66078"/>
                              <a14:foregroundMark x1="89029" y1="66078" x2="89388" y2="66078"/>
                              <a14:foregroundMark x1="18885" y1="83333" x2="8633" y2="82353"/>
                              <a14:backgroundMark x1="20144" y1="36078" x2="48741" y2="43725"/>
                              <a14:backgroundMark x1="37050" y1="38235" x2="69964" y2="53922"/>
                              <a14:backgroundMark x1="69964" y1="53922" x2="72122" y2="54314"/>
                              <a14:backgroundMark x1="27698" y1="33137" x2="61511" y2="61569"/>
                              <a14:backgroundMark x1="76259" y1="95294" x2="91547" y2="95098"/>
                              <a14:backgroundMark x1="91547" y1="95098" x2="93705" y2="95098"/>
                              <a14:backgroundMark x1="7554" y1="88627" x2="8633" y2="90588"/>
                              <a14:backgroundMark x1="8633" y1="90588" x2="8633" y2="90588"/>
                              <a14:backgroundMark x1="8633" y1="90588" x2="8633" y2="90588"/>
                              <a14:backgroundMark x1="2518" y1="11176" x2="1619" y2="78431"/>
                              <a14:backgroundMark x1="1619" y1="78431" x2="6835" y2="94118"/>
                              <a14:backgroundMark x1="6835" y1="94118" x2="8094" y2="94706"/>
                              <a14:backgroundMark x1="44964" y1="90196" x2="48741" y2="88431"/>
                              <a14:backgroundMark x1="47302" y1="90980" x2="51978" y2="90196"/>
                              <a14:backgroundMark x1="45504" y1="88431" x2="47482" y2="87647"/>
                              <a14:backgroundMark x1="44424" y1="88431" x2="44424" y2="88431"/>
                              <a14:backgroundMark x1="45144" y1="87647" x2="45144" y2="87647"/>
                              <a14:backgroundMark x1="44964" y1="87059" x2="47482" y2="87647"/>
                              <a14:backgroundMark x1="77338" y1="67647" x2="73561" y2="68235"/>
                              <a14:backgroundMark x1="92806" y1="83922" x2="94604" y2="8333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185" y="573214"/>
                  <a:ext cx="1375925" cy="1262089"/>
                </a:xfrm>
                <a:prstGeom prst="rect">
                  <a:avLst/>
                </a:prstGeom>
              </p:spPr>
            </p:pic>
            <p:pic>
              <p:nvPicPr>
                <p:cNvPr id="34" name="Imagem 33">
                  <a:extLst>
                    <a:ext uri="{FF2B5EF4-FFF2-40B4-BE49-F238E27FC236}">
                      <a16:creationId xmlns:a16="http://schemas.microsoft.com/office/drawing/2014/main" id="{49FF75DD-1C75-4AD3-ABAF-DDF77AC2A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7733" b="92619" l="9695" r="89767">
                              <a14:foregroundMark x1="59246" y1="69420" x2="59246" y2="69420"/>
                              <a14:foregroundMark x1="36625" y1="62742" x2="36625" y2="62742"/>
                              <a14:foregroundMark x1="20108" y1="78207" x2="20108" y2="78207"/>
                              <a14:foregroundMark x1="15260" y1="38489" x2="15260" y2="38489"/>
                              <a14:foregroundMark x1="37882" y1="19684" x2="37882" y2="19684"/>
                              <a14:foregroundMark x1="80251" y1="7733" x2="80251" y2="7733"/>
                              <a14:foregroundMark x1="84740" y1="92619" x2="84740" y2="9261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0030" y="682000"/>
                  <a:ext cx="703295" cy="718447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8" descr="Sensor de Umidade e Temperatura DHT11 – Loja Arduino Belém">
                <a:extLst>
                  <a:ext uri="{FF2B5EF4-FFF2-40B4-BE49-F238E27FC236}">
                    <a16:creationId xmlns:a16="http://schemas.microsoft.com/office/drawing/2014/main" id="{60531EDA-209D-4FF9-BFF6-03CF63746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12895" y="2412846"/>
                <a:ext cx="1247313" cy="1247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49A64657-507B-432F-81CD-2CD5E23C6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78075" y1="54000" x2="78075" y2="54000"/>
                            <a14:foregroundMark x1="78075" y1="69000" x2="78075" y2="69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52883" y="2501040"/>
                <a:ext cx="1567709" cy="838347"/>
              </a:xfrm>
              <a:prstGeom prst="rect">
                <a:avLst/>
              </a:prstGeom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9040766B-0CF2-48BA-959B-CD9267F9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868" b="89474" l="9581" r="91018">
                            <a14:foregroundMark x1="78443" y1="53947" x2="78443" y2="53947"/>
                            <a14:foregroundMark x1="91018" y1="67105" x2="91018" y2="671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611159">
                <a:off x="7147807" y="2541794"/>
                <a:ext cx="1487060" cy="1353492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0F89B3DE-2A72-4F60-A0B4-58E520EA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foregroundMark x1="46392" y1="79348" x2="46392" y2="793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332103">
                <a:off x="5026147" y="1648544"/>
                <a:ext cx="1437286" cy="1363199"/>
              </a:xfrm>
              <a:prstGeom prst="rect">
                <a:avLst/>
              </a:prstGeom>
            </p:spPr>
          </p:pic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916E878-6A53-4072-942E-CF1C8DE07051}"/>
                  </a:ext>
                </a:extLst>
              </p:cNvPr>
              <p:cNvSpPr txBox="1"/>
              <p:nvPr/>
            </p:nvSpPr>
            <p:spPr>
              <a:xfrm>
                <a:off x="3438377" y="3518613"/>
                <a:ext cx="22726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Nossos sensores captarão dados sobre temperatura e umidade dentro de cada local.</a:t>
                </a:r>
              </a:p>
              <a:p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52D5F3A-4F86-4CC3-AAA1-7942B2EECF8E}"/>
                  </a:ext>
                </a:extLst>
              </p:cNvPr>
              <p:cNvSpPr txBox="1"/>
              <p:nvPr/>
            </p:nvSpPr>
            <p:spPr>
              <a:xfrm>
                <a:off x="7826108" y="864459"/>
                <a:ext cx="23919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Através de nosso site você terá informações em tempo real através de gráficos, podendo verificar registros e sendo alertado sobre irregularidades.</a:t>
                </a:r>
              </a:p>
            </p:txBody>
          </p:sp>
          <p:pic>
            <p:nvPicPr>
              <p:cNvPr id="31" name="Picture 2" descr="Healthy Heart Icon at GetDrawings | Free download">
                <a:extLst>
                  <a:ext uri="{FF2B5EF4-FFF2-40B4-BE49-F238E27FC236}">
                    <a16:creationId xmlns:a16="http://schemas.microsoft.com/office/drawing/2014/main" id="{9F042D71-20E8-4717-9945-E69E54124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954" y="3149832"/>
                <a:ext cx="1175120" cy="117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2DD786A-1CA4-43B7-B781-46423DB820F1}"/>
                  </a:ext>
                </a:extLst>
              </p:cNvPr>
              <p:cNvSpPr txBox="1"/>
              <p:nvPr/>
            </p:nvSpPr>
            <p:spPr>
              <a:xfrm>
                <a:off x="7212328" y="4355949"/>
                <a:ext cx="417841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Com nosso sistema você terá o controle da temperatura e umidade totalmente automatizado e em tempo real. </a:t>
                </a:r>
              </a:p>
              <a:p>
                <a:pPr algn="ctr"/>
                <a:r>
                  <a:rPr lang="pt-BR" sz="1400" dirty="0">
                    <a:latin typeface="Bahnschrift Light" panose="020B0502040204020203" pitchFamily="34" charset="0"/>
                  </a:rPr>
                  <a:t> Diminuindo a perda de remédios, equipamentos hospitalares, alterações de exames e os casos de infecção hospitalar.</a:t>
                </a:r>
              </a:p>
            </p:txBody>
          </p:sp>
        </p:grp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Solução do Sensor Vital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LLD do Sensor Vital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6989FC-BA9B-4DEB-B82C-3062A2F3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62" y="1711354"/>
            <a:ext cx="9094223" cy="5077608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3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5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8B00478-9CDC-4C63-8DD8-F73F267ED865}"/>
              </a:ext>
            </a:extLst>
          </p:cNvPr>
          <p:cNvSpPr/>
          <p:nvPr/>
        </p:nvSpPr>
        <p:spPr>
          <a:xfrm>
            <a:off x="3612243" y="98607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Diagrama de arquitetura local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5A941-4486-49DB-979E-EBC626D13700}"/>
              </a:ext>
            </a:extLst>
          </p:cNvPr>
          <p:cNvSpPr/>
          <p:nvPr/>
        </p:nvSpPr>
        <p:spPr>
          <a:xfrm>
            <a:off x="1560352" y="1711354"/>
            <a:ext cx="453006" cy="2097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B06A65-99D1-4704-ACA5-9136039C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05" y="1816216"/>
            <a:ext cx="9434590" cy="47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D08F1F2D-C41E-4EDB-9A20-2089E27E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000">
            <a:off x="2695354" y="2927056"/>
            <a:ext cx="1564759" cy="11013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6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CDB5FA-2544-4F0F-95B7-032645D4950F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Nosso produto</a:t>
            </a:r>
          </a:p>
        </p:txBody>
      </p:sp>
      <p:pic>
        <p:nvPicPr>
          <p:cNvPr id="9" name="Picture 8" descr="Sensor de Umidade e Temperatura DHT11 – Loja Arduino Belém">
            <a:extLst>
              <a:ext uri="{FF2B5EF4-FFF2-40B4-BE49-F238E27FC236}">
                <a16:creationId xmlns:a16="http://schemas.microsoft.com/office/drawing/2014/main" id="{7F9810D4-3BF7-4B15-B2AB-8BDC00F3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2551" y="2751148"/>
            <a:ext cx="2250969" cy="22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F11ABE-F9F2-44B5-9C7B-45611E5D6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8" b="92163" l="8816" r="89673">
                        <a14:foregroundMark x1="9068" y1="23511" x2="9068" y2="23511"/>
                        <a14:foregroundMark x1="37531" y1="59875" x2="37531" y2="59875"/>
                        <a14:foregroundMark x1="23426" y1="60815" x2="23426" y2="60815"/>
                        <a14:foregroundMark x1="17632" y1="42633" x2="17632" y2="42633"/>
                        <a14:foregroundMark x1="25189" y1="42006" x2="25189" y2="42006"/>
                        <a14:foregroundMark x1="30730" y1="43260" x2="30730" y2="43260"/>
                        <a14:foregroundMark x1="41310" y1="41066" x2="41310" y2="41066"/>
                        <a14:foregroundMark x1="54912" y1="45768" x2="54912" y2="45768"/>
                        <a14:foregroundMark x1="53904" y1="39812" x2="53904" y2="39812"/>
                        <a14:foregroundMark x1="25693" y1="44201" x2="25693" y2="44201"/>
                        <a14:foregroundMark x1="16625" y1="44514" x2="16625" y2="44514"/>
                        <a14:foregroundMark x1="23174" y1="59561" x2="23174" y2="59561"/>
                        <a14:foregroundMark x1="49370" y1="52978" x2="49370" y2="52978"/>
                        <a14:foregroundMark x1="50378" y1="54859" x2="50378" y2="54859"/>
                        <a14:foregroundMark x1="51385" y1="87774" x2="51385" y2="87774"/>
                        <a14:foregroundMark x1="51637" y1="87147" x2="51637" y2="87147"/>
                        <a14:foregroundMark x1="51637" y1="87147" x2="51637" y2="87147"/>
                        <a14:foregroundMark x1="51637" y1="87147" x2="43577" y2="87774"/>
                        <a14:foregroundMark x1="59698" y1="91850" x2="67758" y2="92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2253" y="2406118"/>
            <a:ext cx="3120487" cy="2507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BABC67-88B5-4324-819D-367B2FACADC8}"/>
              </a:ext>
            </a:extLst>
          </p:cNvPr>
          <p:cNvSpPr txBox="1"/>
          <p:nvPr/>
        </p:nvSpPr>
        <p:spPr>
          <a:xfrm>
            <a:off x="2091917" y="4728846"/>
            <a:ext cx="235372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b="1" dirty="0"/>
              <a:t>Arduino/Sensor DHT11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2C9976-A28D-42C3-B67A-69854F8AF21D}"/>
              </a:ext>
            </a:extLst>
          </p:cNvPr>
          <p:cNvSpPr txBox="1"/>
          <p:nvPr/>
        </p:nvSpPr>
        <p:spPr>
          <a:xfrm>
            <a:off x="7271077" y="4728846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Análise de projeto slide 7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81B46B-6EAE-475F-9088-AB5EF1BADC60}"/>
              </a:ext>
            </a:extLst>
          </p:cNvPr>
          <p:cNvSpPr/>
          <p:nvPr/>
        </p:nvSpPr>
        <p:spPr>
          <a:xfrm>
            <a:off x="3612243" y="1279692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Clientes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84F8A0-A5E4-48AA-B2BE-9296DFD5F72B}"/>
              </a:ext>
            </a:extLst>
          </p:cNvPr>
          <p:cNvSpPr txBox="1"/>
          <p:nvPr/>
        </p:nvSpPr>
        <p:spPr>
          <a:xfrm>
            <a:off x="906011" y="2810312"/>
            <a:ext cx="1721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Hospitais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D4EF4-44A1-42DA-885B-3044DDAD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637" y1="27184" x2="37637" y2="27184"/>
                        <a14:foregroundMark x1="37637" y1="24272" x2="37637" y2="24272"/>
                        <a14:foregroundMark x1="41209" y1="23301" x2="41209" y2="23301"/>
                        <a14:foregroundMark x1="42582" y1="24595" x2="28571" y2="19417"/>
                        <a14:foregroundMark x1="28571" y1="19417" x2="29670" y2="36246"/>
                        <a14:foregroundMark x1="29670" y1="36246" x2="39286" y2="36893"/>
                        <a14:foregroundMark x1="45330" y1="30421" x2="34615" y2="42395"/>
                        <a14:foregroundMark x1="34615" y1="42395" x2="34066" y2="42395"/>
                        <a14:foregroundMark x1="36538" y1="25243" x2="37363" y2="37864"/>
                        <a14:foregroundMark x1="65934" y1="20388" x2="69780" y2="20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944489"/>
            <a:ext cx="3541671" cy="30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8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dirty="0"/>
              <a:t>Sensor Vital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3582320-2E76-4EE0-B969-C2FD85866EBF}"/>
              </a:ext>
            </a:extLst>
          </p:cNvPr>
          <p:cNvSpPr/>
          <p:nvPr/>
        </p:nvSpPr>
        <p:spPr>
          <a:xfrm>
            <a:off x="3612243" y="1145468"/>
            <a:ext cx="4967514" cy="664797"/>
          </a:xfrm>
          <a:prstGeom prst="roundRect">
            <a:avLst/>
          </a:prstGeom>
          <a:solidFill>
            <a:srgbClr val="B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Protótipo do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5DB05C-6B28-4EB4-BC3F-51DCC41E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78" y="2087647"/>
            <a:ext cx="8690994" cy="44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0</TotalTime>
  <Words>555</Words>
  <Application>Microsoft Office PowerPoint</Application>
  <PresentationFormat>Widescreen</PresentationFormat>
  <Paragraphs>139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Bahnschrift Light</vt:lpstr>
      <vt:lpstr>Calibri</vt:lpstr>
      <vt:lpstr>Century Gothic</vt:lpstr>
      <vt:lpstr>Segoe UI Light</vt:lpstr>
      <vt:lpstr>Tema do Office</vt:lpstr>
      <vt:lpstr>SPRINT 2 Sensor Vital</vt:lpstr>
      <vt:lpstr>Análise de projeto slide 2 </vt:lpstr>
      <vt:lpstr>Análise de projeto slide 3</vt:lpstr>
      <vt:lpstr>Análise de projeto slide 5</vt:lpstr>
      <vt:lpstr>Análise de projeto slide 5</vt:lpstr>
      <vt:lpstr>Análise de projeto slide 5</vt:lpstr>
      <vt:lpstr>Análise de projeto slide 6</vt:lpstr>
      <vt:lpstr>Análise de projeto slide 7</vt:lpstr>
      <vt:lpstr>Análise de projeto slide 8</vt:lpstr>
      <vt:lpstr>Análise de projeto slide 8</vt:lpstr>
      <vt:lpstr>Análise de projeto slide 8</vt:lpstr>
      <vt:lpstr>Análise de projeto slide 8</vt:lpstr>
      <vt:lpstr>Análise de projeto slide 5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Análise de projeto slide 8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Sensor Vital</dc:title>
  <dc:creator/>
  <cp:lastModifiedBy/>
  <cp:revision>146</cp:revision>
  <dcterms:created xsi:type="dcterms:W3CDTF">2020-04-27T12:36:23Z</dcterms:created>
  <dcterms:modified xsi:type="dcterms:W3CDTF">2020-05-07T13:07:18Z</dcterms:modified>
</cp:coreProperties>
</file>